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484" r:id="rId2"/>
    <p:sldId id="487" r:id="rId3"/>
    <p:sldId id="488" r:id="rId4"/>
    <p:sldId id="489" r:id="rId5"/>
    <p:sldId id="490" r:id="rId6"/>
    <p:sldId id="492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256" userDrawn="1">
          <p15:clr>
            <a:srgbClr val="A4A3A4"/>
          </p15:clr>
        </p15:guide>
        <p15:guide id="2" pos="2880">
          <p15:clr>
            <a:srgbClr val="A4A3A4"/>
          </p15:clr>
        </p15:guide>
        <p15:guide id="3" pos="480" userDrawn="1">
          <p15:clr>
            <a:srgbClr val="A4A3A4"/>
          </p15:clr>
        </p15:guide>
        <p15:guide id="4" orient="horz" pos="4032" userDrawn="1">
          <p15:clr>
            <a:srgbClr val="A4A3A4"/>
          </p15:clr>
        </p15:guide>
        <p15:guide id="5" orient="horz" pos="672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B0F0"/>
    <a:srgbClr val="E0DCC3"/>
    <a:srgbClr val="FF3B9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191" autoAdjust="0"/>
    <p:restoredTop sz="92950" autoAdjust="0"/>
  </p:normalViewPr>
  <p:slideViewPr>
    <p:cSldViewPr>
      <p:cViewPr varScale="1">
        <p:scale>
          <a:sx n="71" d="100"/>
          <a:sy n="71" d="100"/>
        </p:scale>
        <p:origin x="1332" y="66"/>
      </p:cViewPr>
      <p:guideLst>
        <p:guide orient="horz" pos="2256"/>
        <p:guide pos="2880"/>
        <p:guide pos="480"/>
        <p:guide orient="horz" pos="4032"/>
        <p:guide orient="horz" pos="672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1"/>
    </mc:Choice>
    <mc:Fallback>
      <c:style val="1"/>
    </mc:Fallback>
  </mc:AlternateContent>
  <c:chart>
    <c:autoTitleDeleted val="1"/>
    <c:plotArea>
      <c:layout>
        <c:manualLayout>
          <c:layoutTarget val="inner"/>
          <c:xMode val="edge"/>
          <c:yMode val="edge"/>
          <c:x val="3.4721979198745784E-2"/>
          <c:y val="0"/>
          <c:w val="0.94108046487863606"/>
          <c:h val="1"/>
        </c:manualLayout>
      </c:layout>
      <c:doughnut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1"/>
          <c:dPt>
            <c:idx val="0"/>
            <c:bubble3D val="0"/>
            <c:spPr>
              <a:solidFill>
                <a:schemeClr val="bg1">
                  <a:lumMod val="65000"/>
                </a:schemeClr>
              </a:solidFill>
            </c:spPr>
          </c:dPt>
          <c:dPt>
            <c:idx val="1"/>
            <c:bubble3D val="0"/>
            <c:spPr>
              <a:solidFill>
                <a:srgbClr val="FFC000"/>
              </a:solidFill>
            </c:spPr>
          </c:dPt>
          <c:dLbls>
            <c:dLbl>
              <c:idx val="1"/>
              <c:layout>
                <c:manualLayout>
                  <c:x val="-4.9999650046193951E-2"/>
                  <c:y val="6.1302252930199421E-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Sheet1!$A$2:$A$4</c:f>
              <c:strCache>
                <c:ptCount val="3"/>
                <c:pt idx="0">
                  <c:v>Asia-Pacific </c:v>
                </c:pt>
                <c:pt idx="1">
                  <c:v>Europe</c:v>
                </c:pt>
                <c:pt idx="2">
                  <c:v>North America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0"/>
          <c:showCatName val="1"/>
          <c:showSerName val="0"/>
          <c:showPercent val="1"/>
          <c:showBubbleSize val="0"/>
          <c:showLeaderLines val="1"/>
        </c:dLbls>
        <c:firstSliceAng val="10"/>
        <c:holeSize val="50"/>
      </c:doughnutChart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3079014479179701"/>
          <c:y val="7.3765073484031773E-2"/>
          <c:w val="0.82476572183380881"/>
          <c:h val="0.65818117458157654"/>
        </c:manualLayout>
      </c:layout>
      <c:barChart>
        <c:barDir val="col"/>
        <c:grouping val="clustered"/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Series 1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Sheet1!$A$2:$A$4</c:f>
              <c:strCache>
                <c:ptCount val="3"/>
                <c:pt idx="0">
                  <c:v>Asia-Pacific </c:v>
                </c:pt>
                <c:pt idx="1">
                  <c:v>Europe</c:v>
                </c:pt>
                <c:pt idx="2">
                  <c:v>North America </c:v>
                </c:pt>
              </c:strCache>
            </c:strRef>
          </c:cat>
          <c:val>
            <c:numRef>
              <c:f>Sheet1!$B$2:$B$4</c:f>
              <c:numCache>
                <c:formatCode>General</c:formatCode>
                <c:ptCount val="3"/>
                <c:pt idx="0">
                  <c:v>25</c:v>
                </c:pt>
                <c:pt idx="1">
                  <c:v>1</c:v>
                </c:pt>
                <c:pt idx="2">
                  <c:v>1</c:v>
                </c:pt>
              </c:numCache>
            </c:numRef>
          </c:val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1"/>
        <c:axId val="294129696"/>
        <c:axId val="294130240"/>
      </c:barChart>
      <c:catAx>
        <c:axId val="29412969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294130240"/>
        <c:crosses val="autoZero"/>
        <c:auto val="1"/>
        <c:lblAlgn val="ctr"/>
        <c:lblOffset val="100"/>
        <c:noMultiLvlLbl val="0"/>
      </c:catAx>
      <c:valAx>
        <c:axId val="294130240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crossAx val="294129696"/>
        <c:crosses val="autoZero"/>
        <c:crossBetween val="between"/>
      </c:valAx>
    </c:plotArea>
    <c:plotVisOnly val="1"/>
    <c:dispBlanksAs val="gap"/>
    <c:showDLblsOverMax val="0"/>
  </c:chart>
  <c:txPr>
    <a:bodyPr/>
    <a:lstStyle/>
    <a:p>
      <a:pPr>
        <a:defRPr sz="1100">
          <a:solidFill>
            <a:schemeClr val="bg1">
              <a:lumMod val="65000"/>
            </a:schemeClr>
          </a:solidFill>
          <a:latin typeface="Trebuchet MS" pitchFamily="34" charset="0"/>
        </a:defRPr>
      </a:pPr>
      <a:endParaRPr lang="en-US"/>
    </a:p>
  </c:txPr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12FF91C-AA2B-4B43-991D-8C9892EA2745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9E74A27-B222-4CE9-B20F-AA4F4EF7D348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344524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D11326A-7478-4F34-AA8C-B1C36B374275}" type="slidenum">
              <a:rPr lang="en-US" smtClean="0"/>
              <a:pPr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111894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620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54798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2088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17945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7964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883193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5811367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150989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1737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4791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13453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369103-2A3B-409E-B0BD-99120AB203A1}" type="datetimeFigureOut">
              <a:rPr lang="en-US" smtClean="0"/>
              <a:pPr/>
              <a:t>2/11/2022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D1BC8B-59BE-4F2E-B4AB-2AA12569B9CD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8729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0182" name="Picture 6" descr="https://hips.hearstapps.com/netdoctor.cdnds.net/15/43/1445641894-1442849178-syringe-capsule-tablet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286908" cy="6858000"/>
          </a:xfrm>
          <a:prstGeom prst="rect">
            <a:avLst/>
          </a:prstGeom>
          <a:noFill/>
        </p:spPr>
      </p:pic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" name="Picture 2">
            <a:extLst>
              <a:ext uri="{FF2B5EF4-FFF2-40B4-BE49-F238E27FC236}">
                <a16:creationId xmlns="" xmlns:a16="http://schemas.microsoft.com/office/drawing/2014/main" id="{6DC8BBAC-A275-4D08-8B55-CBA8690B1AAE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567238" y="3424238"/>
            <a:ext cx="9525" cy="95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3">
            <a:extLst>
              <a:ext uri="{FF2B5EF4-FFF2-40B4-BE49-F238E27FC236}">
                <a16:creationId xmlns="" xmlns:a16="http://schemas.microsoft.com/office/drawing/2014/main" id="{59B23F92-1924-4413-B0A1-59EA0B81E726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l="-6349" t="-13995" r="-9609" b="-6374"/>
          <a:stretch/>
        </p:blipFill>
        <p:spPr>
          <a:xfrm>
            <a:off x="7142627" y="6098771"/>
            <a:ext cx="2001372" cy="731520"/>
          </a:xfrm>
          <a:prstGeom prst="roundRect">
            <a:avLst>
              <a:gd name="adj" fmla="val 50000"/>
            </a:avLst>
          </a:prstGeom>
          <a:solidFill>
            <a:schemeClr val="bg1">
              <a:lumMod val="95000"/>
            </a:schemeClr>
          </a:solidFill>
        </p:spPr>
      </p:pic>
      <p:sp>
        <p:nvSpPr>
          <p:cNvPr id="11" name="Title 1">
            <a:extLst>
              <a:ext uri="{FF2B5EF4-FFF2-40B4-BE49-F238E27FC236}">
                <a16:creationId xmlns="" xmlns:a16="http://schemas.microsoft.com/office/drawing/2014/main" id="{7C4F212A-6A6A-4C08-A96C-B550E767F29C}"/>
              </a:ext>
            </a:extLst>
          </p:cNvPr>
          <p:cNvSpPr txBox="1">
            <a:spLocks/>
          </p:cNvSpPr>
          <p:nvPr/>
        </p:nvSpPr>
        <p:spPr>
          <a:xfrm>
            <a:off x="7143" y="609600"/>
            <a:ext cx="9209922" cy="1188720"/>
          </a:xfrm>
          <a:prstGeom prst="rect">
            <a:avLst/>
          </a:prstGeom>
          <a:solidFill>
            <a:srgbClr val="00B0F0">
              <a:alpha val="65098"/>
            </a:srgbClr>
          </a:solidFill>
          <a:ln w="57150">
            <a:solidFill>
              <a:schemeClr val="bg1"/>
            </a:solidFill>
          </a:ln>
        </p:spPr>
        <p:txBody>
          <a:bodyPr vert="horz" lIns="91440" tIns="45720" rIns="91440" bIns="45720" rtlCol="0" anchor="ctr">
            <a:noAutofit/>
          </a:bodyPr>
          <a:lstStyle>
            <a:lvl1pPr algn="ctr" defTabSz="6858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5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3200" b="1" spc="-150" dirty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Global Market of </a:t>
            </a:r>
            <a:r>
              <a:rPr lang="en-US" sz="3200" b="1" spc="-150" dirty="0" err="1" smtClean="0">
                <a:solidFill>
                  <a:schemeClr val="bg1">
                    <a:lumMod val="95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anose="020B0A04020102020204" pitchFamily="34" charset="0"/>
              </a:rPr>
              <a:t>Flurbiprofen</a:t>
            </a:r>
            <a:endParaRPr lang="en-US" sz="3200" b="1" spc="-150" dirty="0" smtClean="0">
              <a:solidFill>
                <a:schemeClr val="bg1">
                  <a:lumMod val="95000"/>
                </a:scheme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anose="020B0A04020102020204" pitchFamily="34" charset="0"/>
            </a:endParaRPr>
          </a:p>
          <a:p>
            <a:pPr algn="r"/>
            <a:r>
              <a:rPr lang="en-US" sz="2000" dirty="0" smtClean="0">
                <a:solidFill>
                  <a:schemeClr val="bg1">
                    <a:lumMod val="95000"/>
                  </a:schemeClr>
                </a:solidFill>
              </a:rPr>
              <a:t>Global Techno-Commercial Report</a:t>
            </a:r>
            <a:endParaRPr lang="en-US" sz="2000" dirty="0">
              <a:solidFill>
                <a:schemeClr val="bg1">
                  <a:lumMod val="95000"/>
                </a:schemeClr>
              </a:solidFill>
            </a:endParaRPr>
          </a:p>
        </p:txBody>
      </p:sp>
      <p:sp>
        <p:nvSpPr>
          <p:cNvPr id="50178" name="AutoShape 2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50180" name="AutoShape 4" descr="Why Aren't All Medicines Pills? | Science Project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15168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lowchart: Process 5"/>
          <p:cNvSpPr/>
          <p:nvPr/>
        </p:nvSpPr>
        <p:spPr>
          <a:xfrm>
            <a:off x="716280" y="1064524"/>
            <a:ext cx="7741920" cy="5107675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32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32"/>
                </a:lnTo>
                <a:cubicBezTo>
                  <a:pt x="6825" y="3336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1 EXECUTIVE SUMMARY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2 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FLURBIPROFEN BASIC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Product Overview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CAS No &amp; Synonyms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Innovator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Launching date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Priority and Patent Expiry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3 GLOBAL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FLURBIPROFEN FORMS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, GRADES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APPLICATIONS &amp; MECHANISM OF ACTION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Form 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Grades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fr-FR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fr-FR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Applications</a:t>
            </a:r>
            <a:endParaRPr lang="en-US" sz="1200" dirty="0" smtClean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4 FLURBIPROFEN - CONTINENT WISE MANUFACTURERS, MANUFACTURING 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Manufacturing Volume</a:t>
            </a:r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1/6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F97BE47C-F13F-4571-BE72-B16F06ABA745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B0B8ECCD-9D32-4914-B7E0-2E2DDD6E8A7A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45E9C3F1-A84F-401C-8C06-00BA6C23A13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14C03CD-85FE-4F44-AFD2-4568091030A8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08666299-FD94-4367-8460-EF700B9CC44F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3D59C45C-7ACE-4B7C-BD74-BAF8D6F72EAB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57B1E35-A967-4A6D-943A-38150F5AC0B8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A1D6E87-C235-4183-B3AF-9BA13008EDE4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C142465A-C38A-480B-AB94-CC641997168E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056540C-8FCB-439E-9734-58C25A20EC3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E0753406-44CE-439D-8BEA-316E1E601327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69CA2DDF-1B86-4FAF-9066-F34645749544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822D1319-2AB1-439E-864A-80F7A732F15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69000049-51F8-473A-929E-54F8013B072F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1169648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 Relevant Contact Details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5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FLURBIPROFEN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INDIAN MANUFACTURERS, MANUFACTURING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VOLUME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DETAILS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6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FLURBIPROFEN GLOBAL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MARKET WITH PAST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&amp; FUTURE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PREDICTION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MANUFACTURERS,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MANUFACTURING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VOLUME &amp;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CONTACT DETAILS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Manufacturers Relevant Contact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Manufacturing Volume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Manufacturers Relevant Contact Details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85334B4E-84E4-4E26-95AF-8CBFAA310EFB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B706634F-6532-471E-8962-3C5378489BA8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AFE0926D-6F92-4130-93E1-71075B622418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0" name="Flowchart: Decision 39">
                <a:extLst>
                  <a:ext uri="{FF2B5EF4-FFF2-40B4-BE49-F238E27FC236}">
                    <a16:creationId xmlns="" xmlns:a16="http://schemas.microsoft.com/office/drawing/2014/main" id="{599A6835-22CA-4FE6-972B-52E5C291C5D3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41" name="Flowchart: Decision 40">
                <a:extLst>
                  <a:ext uri="{FF2B5EF4-FFF2-40B4-BE49-F238E27FC236}">
                    <a16:creationId xmlns="" xmlns:a16="http://schemas.microsoft.com/office/drawing/2014/main" id="{BD847F0D-4FE5-42A5-81B0-F01AB9C5174A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42147445-D07C-41C7-8115-4FA8241D2E4E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8F1292D6-78B6-4153-8E22-F8EB0B895F95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902C511F-C83A-4A0C-844D-25303066874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89C5AEA2-E989-471D-8499-7E6658D6E6BC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A1957CE8-5F05-4C10-93AB-166689EA1428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9560386B-3728-4B05-BA83-950A116374DC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FA1CB72A-A4F7-4D6C-8903-367E2D1112BF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069986D3-0809-4644-B695-30F4AA1EF1C8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980DA18F-4CF9-433F-8FAA-C618D3EDC4BD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41267330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5/6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7 FLURBIPROFEN -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CUSTOMER WISE CONSUMPTION, QUANTITY &amp; 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CONTACT INFORMATION INSIGHTS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Global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Global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Buyers As Per Buying Quantity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Buyers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Buyers As Per Buying Quantity</a:t>
            </a:r>
          </a:p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8 FLURBIPROFEN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PATENT &amp; REGULATORY ASPECTS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Patent Filed With Details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Country Wise Product Registration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Policy- Anti Dumping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Import Duty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Export Benefits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License Required For Trade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Regulatory Status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A77376F6-B6B9-401E-A19B-BC2409187161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EA941E81-2D62-4813-96BC-DBAEA642C2B2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7EF6D1D2-1D57-4306-BD5A-D2F6CA2DAA1A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4769BE38-149A-4C1F-80BE-D6079F71A051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ACD1913F-117A-425D-8F49-1C1AF564556D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756B7F7F-7148-465B-94A4-8C788B45CA09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2A39E950-14C7-45E4-A35B-F86B035B7DFD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49A8D569-8650-45F2-89B7-8D40D439C097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51F36259-BE44-450F-925C-586F671AD9B9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7621B1F5-8765-44F3-933A-5963A420C6E4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1C1AD80A-5320-4AE5-894E-4F5337BA468D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CC332192-67DD-4AEB-9F60-7339A3F8CB76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945D4FBC-FDBE-42F6-B5AF-E0C6AA9110AB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38C0766-F249-4EE8-BB4F-29D0892A85D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8855173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Contents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6/6</a:t>
            </a:r>
          </a:p>
        </p:txBody>
      </p:sp>
      <p:sp>
        <p:nvSpPr>
          <p:cNvPr id="14" name="Flowchart: Process 5"/>
          <p:cNvSpPr/>
          <p:nvPr/>
        </p:nvSpPr>
        <p:spPr>
          <a:xfrm>
            <a:off x="721196" y="1066800"/>
            <a:ext cx="7737004" cy="5105400"/>
          </a:xfrm>
          <a:custGeom>
            <a:avLst/>
            <a:gdLst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10000 w 10000"/>
              <a:gd name="connsiteY2" fmla="*/ 10000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4668 w 10000"/>
              <a:gd name="connsiteY2" fmla="*/ 5294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6284 w 10000"/>
              <a:gd name="connsiteY2" fmla="*/ 9969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000"/>
              <a:gd name="connsiteY0" fmla="*/ 0 h 10000"/>
              <a:gd name="connsiteX1" fmla="*/ 10000 w 10000"/>
              <a:gd name="connsiteY1" fmla="*/ 0 h 10000"/>
              <a:gd name="connsiteX2" fmla="*/ 8346 w 10000"/>
              <a:gd name="connsiteY2" fmla="*/ 9942 h 10000"/>
              <a:gd name="connsiteX3" fmla="*/ 0 w 10000"/>
              <a:gd name="connsiteY3" fmla="*/ 10000 h 10000"/>
              <a:gd name="connsiteX4" fmla="*/ 0 w 10000"/>
              <a:gd name="connsiteY4" fmla="*/ 0 h 10000"/>
              <a:gd name="connsiteX0" fmla="*/ 0 w 10346"/>
              <a:gd name="connsiteY0" fmla="*/ 0 h 10000"/>
              <a:gd name="connsiteX1" fmla="*/ 10000 w 10346"/>
              <a:gd name="connsiteY1" fmla="*/ 0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  <a:gd name="connsiteX0" fmla="*/ 0 w 10346"/>
              <a:gd name="connsiteY0" fmla="*/ 0 h 10000"/>
              <a:gd name="connsiteX1" fmla="*/ 6710 w 10346"/>
              <a:gd name="connsiteY1" fmla="*/ 58 h 10000"/>
              <a:gd name="connsiteX2" fmla="*/ 10346 w 10346"/>
              <a:gd name="connsiteY2" fmla="*/ 9913 h 10000"/>
              <a:gd name="connsiteX3" fmla="*/ 0 w 10346"/>
              <a:gd name="connsiteY3" fmla="*/ 10000 h 10000"/>
              <a:gd name="connsiteX4" fmla="*/ 0 w 10346"/>
              <a:gd name="connsiteY4" fmla="*/ 0 h 1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0346" h="10000">
                <a:moveTo>
                  <a:pt x="0" y="0"/>
                </a:moveTo>
                <a:lnTo>
                  <a:pt x="6710" y="58"/>
                </a:lnTo>
                <a:cubicBezTo>
                  <a:pt x="6825" y="3362"/>
                  <a:pt x="10231" y="6609"/>
                  <a:pt x="10346" y="9913"/>
                </a:cubicBezTo>
                <a:lnTo>
                  <a:pt x="0" y="10000"/>
                </a:lnTo>
                <a:lnTo>
                  <a:pt x="0" y="0"/>
                </a:lnTo>
                <a:close/>
              </a:path>
            </a:pathLst>
          </a:custGeom>
          <a:solidFill>
            <a:schemeClr val="bg1">
              <a:lumMod val="95000"/>
            </a:schemeClr>
          </a:solidFill>
          <a:ln w="3175">
            <a:noFill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>
              <a:lnSpc>
                <a:spcPct val="150000"/>
              </a:lnSpc>
            </a:pP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CHAPTER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9 FLURBIPROFEN CONTINENT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WISE </a:t>
            </a: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EXPORT/ IMPORT STATISTICS</a:t>
            </a:r>
            <a:endParaRPr lang="en-US" sz="1200" b="1" dirty="0">
              <a:solidFill>
                <a:schemeClr val="accent1"/>
              </a:solidFill>
              <a:latin typeface="Trebuchet MS" pitchFamily="34" charset="0"/>
            </a:endParaRP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Continent Wise Import Statistics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Continent Wise Export Statistics</a:t>
            </a: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CHAPTER 10 FLURBIPROFEN WORLDWIDE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SWOT ANALYSIS &amp; </a:t>
            </a:r>
            <a:endParaRPr lang="en-US" sz="1200" b="1" dirty="0" smtClean="0">
              <a:solidFill>
                <a:schemeClr val="accent1"/>
              </a:solidFill>
              <a:latin typeface="Trebuchet MS" pitchFamily="34" charset="0"/>
            </a:endParaRPr>
          </a:p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chemeClr val="accent1"/>
                </a:solidFill>
                <a:latin typeface="Trebuchet MS" pitchFamily="34" charset="0"/>
              </a:rPr>
              <a:t>BUSINESS </a:t>
            </a:r>
            <a:r>
              <a:rPr lang="en-US" sz="1200" b="1" dirty="0">
                <a:solidFill>
                  <a:schemeClr val="accent1"/>
                </a:solidFill>
                <a:latin typeface="Trebuchet MS" pitchFamily="34" charset="0"/>
              </a:rPr>
              <a:t>RECOMMENDATION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SWOT Analysis (Strength, Weakness, Opportunities &amp; Threat)</a:t>
            </a:r>
          </a:p>
          <a:p>
            <a:pPr marL="171450" indent="-1714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Business Prospects &amp; Our Recommendation</a:t>
            </a:r>
          </a:p>
        </p:txBody>
      </p:sp>
      <p:grpSp>
        <p:nvGrpSpPr>
          <p:cNvPr id="2" name="Group 17">
            <a:extLst>
              <a:ext uri="{FF2B5EF4-FFF2-40B4-BE49-F238E27FC236}">
                <a16:creationId xmlns="" xmlns:a16="http://schemas.microsoft.com/office/drawing/2014/main" id="{6F659038-9F3C-4512-9F56-CA32E904B268}"/>
              </a:ext>
            </a:extLst>
          </p:cNvPr>
          <p:cNvGrpSpPr/>
          <p:nvPr/>
        </p:nvGrpSpPr>
        <p:grpSpPr>
          <a:xfrm>
            <a:off x="5563402" y="804576"/>
            <a:ext cx="3596640" cy="5394960"/>
            <a:chOff x="5562600" y="838200"/>
            <a:chExt cx="3596640" cy="5443824"/>
          </a:xfrm>
          <a:blipFill>
            <a:blip r:embed="rId2"/>
            <a:stretch>
              <a:fillRect/>
            </a:stretch>
          </a:blipFill>
        </p:grpSpPr>
        <p:grpSp>
          <p:nvGrpSpPr>
            <p:cNvPr id="3" name="Group 18">
              <a:extLst>
                <a:ext uri="{FF2B5EF4-FFF2-40B4-BE49-F238E27FC236}">
                  <a16:creationId xmlns="" xmlns:a16="http://schemas.microsoft.com/office/drawing/2014/main" id="{A71CE714-684D-4BDA-89B4-D71987A44A9E}"/>
                </a:ext>
              </a:extLst>
            </p:cNvPr>
            <p:cNvGrpSpPr/>
            <p:nvPr/>
          </p:nvGrpSpPr>
          <p:grpSpPr>
            <a:xfrm>
              <a:off x="7367694" y="878921"/>
              <a:ext cx="1776306" cy="5362382"/>
              <a:chOff x="7367694" y="879074"/>
              <a:chExt cx="1776306" cy="5362382"/>
            </a:xfrm>
            <a:grpFill/>
          </p:grpSpPr>
          <p:sp>
            <p:nvSpPr>
              <p:cNvPr id="29" name="Flowchart: Decision 28">
                <a:extLst>
                  <a:ext uri="{FF2B5EF4-FFF2-40B4-BE49-F238E27FC236}">
                    <a16:creationId xmlns="" xmlns:a16="http://schemas.microsoft.com/office/drawing/2014/main" id="{C07251DE-9237-4D30-A0B7-8AEC526D0FF6}"/>
                  </a:ext>
                </a:extLst>
              </p:cNvPr>
              <p:cNvSpPr/>
              <p:nvPr/>
            </p:nvSpPr>
            <p:spPr>
              <a:xfrm>
                <a:off x="7381240" y="879074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0" name="Flowchart: Decision 29">
                <a:extLst>
                  <a:ext uri="{FF2B5EF4-FFF2-40B4-BE49-F238E27FC236}">
                    <a16:creationId xmlns="" xmlns:a16="http://schemas.microsoft.com/office/drawing/2014/main" id="{94F4379B-7F6C-44D9-B0F9-4583E7639ECB}"/>
                  </a:ext>
                </a:extLst>
              </p:cNvPr>
              <p:cNvSpPr/>
              <p:nvPr/>
            </p:nvSpPr>
            <p:spPr>
              <a:xfrm>
                <a:off x="7406640" y="2691585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31" name="Flowchart: Decision 30">
                <a:extLst>
                  <a:ext uri="{FF2B5EF4-FFF2-40B4-BE49-F238E27FC236}">
                    <a16:creationId xmlns="" xmlns:a16="http://schemas.microsoft.com/office/drawing/2014/main" id="{885157F2-9183-4653-9970-E5795C1DE616}"/>
                  </a:ext>
                </a:extLst>
              </p:cNvPr>
              <p:cNvSpPr/>
              <p:nvPr/>
            </p:nvSpPr>
            <p:spPr>
              <a:xfrm>
                <a:off x="7367694" y="4504096"/>
                <a:ext cx="1737360" cy="1737360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4" name="Group 19">
              <a:extLst>
                <a:ext uri="{FF2B5EF4-FFF2-40B4-BE49-F238E27FC236}">
                  <a16:creationId xmlns="" xmlns:a16="http://schemas.microsoft.com/office/drawing/2014/main" id="{356BABF0-A693-41D9-B84D-4F80D81F6B54}"/>
                </a:ext>
              </a:extLst>
            </p:cNvPr>
            <p:cNvGrpSpPr/>
            <p:nvPr/>
          </p:nvGrpSpPr>
          <p:grpSpPr>
            <a:xfrm>
              <a:off x="8270240" y="838200"/>
              <a:ext cx="889000" cy="5443824"/>
              <a:chOff x="8270240" y="838200"/>
              <a:chExt cx="889000" cy="5443824"/>
            </a:xfrm>
            <a:grpFill/>
          </p:grpSpPr>
          <p:sp>
            <p:nvSpPr>
              <p:cNvPr id="25" name="Freeform 63">
                <a:extLst>
                  <a:ext uri="{FF2B5EF4-FFF2-40B4-BE49-F238E27FC236}">
                    <a16:creationId xmlns="" xmlns:a16="http://schemas.microsoft.com/office/drawing/2014/main" id="{AA079B63-9118-4E8D-830F-E1A019F49CB1}"/>
                  </a:ext>
                </a:extLst>
              </p:cNvPr>
              <p:cNvSpPr/>
              <p:nvPr/>
            </p:nvSpPr>
            <p:spPr>
              <a:xfrm>
                <a:off x="8290560" y="838200"/>
                <a:ext cx="868680" cy="871824"/>
              </a:xfrm>
              <a:custGeom>
                <a:avLst/>
                <a:gdLst>
                  <a:gd name="connsiteX0" fmla="*/ 0 w 838200"/>
                  <a:gd name="connsiteY0" fmla="*/ 0 h 838200"/>
                  <a:gd name="connsiteX1" fmla="*/ 838200 w 838200"/>
                  <a:gd name="connsiteY1" fmla="*/ 0 h 838200"/>
                  <a:gd name="connsiteX2" fmla="*/ 838200 w 838200"/>
                  <a:gd name="connsiteY2" fmla="*/ 838200 h 838200"/>
                  <a:gd name="connsiteX3" fmla="*/ 0 w 838200"/>
                  <a:gd name="connsiteY3" fmla="*/ 0 h 8382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838200">
                    <a:moveTo>
                      <a:pt x="0" y="0"/>
                    </a:moveTo>
                    <a:lnTo>
                      <a:pt x="838200" y="0"/>
                    </a:lnTo>
                    <a:lnTo>
                      <a:pt x="838200" y="838200"/>
                    </a:lnTo>
                    <a:lnTo>
                      <a:pt x="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6" name="Freeform 64">
                <a:extLst>
                  <a:ext uri="{FF2B5EF4-FFF2-40B4-BE49-F238E27FC236}">
                    <a16:creationId xmlns="" xmlns:a16="http://schemas.microsoft.com/office/drawing/2014/main" id="{C22742E4-5A32-45BC-A304-B1B99B74F4FB}"/>
                  </a:ext>
                </a:extLst>
              </p:cNvPr>
              <p:cNvSpPr/>
              <p:nvPr/>
            </p:nvSpPr>
            <p:spPr>
              <a:xfrm>
                <a:off x="8310880" y="1780984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7" name="Freeform 65">
                <a:extLst>
                  <a:ext uri="{FF2B5EF4-FFF2-40B4-BE49-F238E27FC236}">
                    <a16:creationId xmlns="" xmlns:a16="http://schemas.microsoft.com/office/drawing/2014/main" id="{62D4996D-6C03-41BC-83FA-84755592FA46}"/>
                  </a:ext>
                </a:extLst>
              </p:cNvPr>
              <p:cNvSpPr/>
              <p:nvPr/>
            </p:nvSpPr>
            <p:spPr>
              <a:xfrm>
                <a:off x="8300720" y="3595592"/>
                <a:ext cx="838200" cy="1743648"/>
              </a:xfrm>
              <a:custGeom>
                <a:avLst/>
                <a:gdLst>
                  <a:gd name="connsiteX0" fmla="*/ 838200 w 838200"/>
                  <a:gd name="connsiteY0" fmla="*/ 0 h 1676400"/>
                  <a:gd name="connsiteX1" fmla="*/ 838200 w 838200"/>
                  <a:gd name="connsiteY1" fmla="*/ 1676400 h 1676400"/>
                  <a:gd name="connsiteX2" fmla="*/ 0 w 838200"/>
                  <a:gd name="connsiteY2" fmla="*/ 838200 h 1676400"/>
                  <a:gd name="connsiteX3" fmla="*/ 838200 w 838200"/>
                  <a:gd name="connsiteY3" fmla="*/ 0 h 1676400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838200" h="1676400">
                    <a:moveTo>
                      <a:pt x="838200" y="0"/>
                    </a:moveTo>
                    <a:lnTo>
                      <a:pt x="838200" y="1676400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8" name="Freeform 66">
                <a:extLst>
                  <a:ext uri="{FF2B5EF4-FFF2-40B4-BE49-F238E27FC236}">
                    <a16:creationId xmlns="" xmlns:a16="http://schemas.microsoft.com/office/drawing/2014/main" id="{9DDA0BAF-9E83-43F7-A353-4A7BCC98A765}"/>
                  </a:ext>
                </a:extLst>
              </p:cNvPr>
              <p:cNvSpPr/>
              <p:nvPr/>
            </p:nvSpPr>
            <p:spPr>
              <a:xfrm>
                <a:off x="8270240" y="5410199"/>
                <a:ext cx="868680" cy="871825"/>
              </a:xfrm>
              <a:custGeom>
                <a:avLst/>
                <a:gdLst>
                  <a:gd name="connsiteX0" fmla="*/ 838200 w 838200"/>
                  <a:gd name="connsiteY0" fmla="*/ 0 h 838201"/>
                  <a:gd name="connsiteX1" fmla="*/ 838200 w 838200"/>
                  <a:gd name="connsiteY1" fmla="*/ 838201 h 838201"/>
                  <a:gd name="connsiteX2" fmla="*/ 1 w 838200"/>
                  <a:gd name="connsiteY2" fmla="*/ 838201 h 838201"/>
                  <a:gd name="connsiteX3" fmla="*/ 0 w 838200"/>
                  <a:gd name="connsiteY3" fmla="*/ 838200 h 838201"/>
                  <a:gd name="connsiteX4" fmla="*/ 838200 w 838200"/>
                  <a:gd name="connsiteY4" fmla="*/ 0 h 838201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</a:cxnLst>
                <a:rect l="l" t="t" r="r" b="b"/>
                <a:pathLst>
                  <a:path w="838200" h="838201">
                    <a:moveTo>
                      <a:pt x="838200" y="0"/>
                    </a:moveTo>
                    <a:lnTo>
                      <a:pt x="838200" y="838201"/>
                    </a:lnTo>
                    <a:lnTo>
                      <a:pt x="1" y="838201"/>
                    </a:lnTo>
                    <a:lnTo>
                      <a:pt x="0" y="838200"/>
                    </a:lnTo>
                    <a:lnTo>
                      <a:pt x="838200" y="0"/>
                    </a:lnTo>
                    <a:close/>
                  </a:path>
                </a:pathLst>
              </a:cu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grpSp>
          <p:nvGrpSpPr>
            <p:cNvPr id="5" name="Group 20">
              <a:extLst>
                <a:ext uri="{FF2B5EF4-FFF2-40B4-BE49-F238E27FC236}">
                  <a16:creationId xmlns="" xmlns:a16="http://schemas.microsoft.com/office/drawing/2014/main" id="{3C1E89F7-F10B-46AE-A81B-B418E29294E8}"/>
                </a:ext>
              </a:extLst>
            </p:cNvPr>
            <p:cNvGrpSpPr/>
            <p:nvPr/>
          </p:nvGrpSpPr>
          <p:grpSpPr>
            <a:xfrm>
              <a:off x="6465147" y="1785177"/>
              <a:ext cx="1744133" cy="3549870"/>
              <a:chOff x="6465147" y="1784130"/>
              <a:chExt cx="1744133" cy="3549870"/>
            </a:xfrm>
            <a:grpFill/>
          </p:grpSpPr>
          <p:sp>
            <p:nvSpPr>
              <p:cNvPr id="23" name="Flowchart: Decision 22">
                <a:extLst>
                  <a:ext uri="{FF2B5EF4-FFF2-40B4-BE49-F238E27FC236}">
                    <a16:creationId xmlns="" xmlns:a16="http://schemas.microsoft.com/office/drawing/2014/main" id="{1E50B061-1DE5-4BE4-AD7A-3F540DD17B20}"/>
                  </a:ext>
                </a:extLst>
              </p:cNvPr>
              <p:cNvSpPr/>
              <p:nvPr/>
            </p:nvSpPr>
            <p:spPr>
              <a:xfrm>
                <a:off x="6471920" y="1784130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  <p:sp>
            <p:nvSpPr>
              <p:cNvPr id="24" name="Flowchart: Decision 23">
                <a:extLst>
                  <a:ext uri="{FF2B5EF4-FFF2-40B4-BE49-F238E27FC236}">
                    <a16:creationId xmlns="" xmlns:a16="http://schemas.microsoft.com/office/drawing/2014/main" id="{C4B7C3B9-14FD-4365-BD64-CB7EA288C68C}"/>
                  </a:ext>
                </a:extLst>
              </p:cNvPr>
              <p:cNvSpPr/>
              <p:nvPr/>
            </p:nvSpPr>
            <p:spPr>
              <a:xfrm>
                <a:off x="6465147" y="3596641"/>
                <a:ext cx="1737360" cy="1737359"/>
              </a:xfrm>
              <a:prstGeom prst="flowChartDecision">
                <a:avLst/>
              </a:prstGeom>
              <a:grpFill/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/>
              </a:p>
            </p:txBody>
          </p:sp>
        </p:grpSp>
        <p:sp>
          <p:nvSpPr>
            <p:cNvPr id="22" name="Flowchart: Decision 21">
              <a:extLst>
                <a:ext uri="{FF2B5EF4-FFF2-40B4-BE49-F238E27FC236}">
                  <a16:creationId xmlns="" xmlns:a16="http://schemas.microsoft.com/office/drawing/2014/main" id="{527059A5-FC19-44F7-AD7B-1186AA198602}"/>
                </a:ext>
              </a:extLst>
            </p:cNvPr>
            <p:cNvSpPr/>
            <p:nvPr/>
          </p:nvSpPr>
          <p:spPr>
            <a:xfrm>
              <a:off x="5562600" y="2691433"/>
              <a:ext cx="1737360" cy="1737359"/>
            </a:xfrm>
            <a:prstGeom prst="flowChartDecision">
              <a:avLst/>
            </a:prstGeom>
            <a:grpFill/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376700204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8" name="Picture 4" descr="C:\Users\user\AppData\Local\Microsoft\Windows\INetCache\IE\2A5UJ2NG\India-coor-locator[1].png"/>
          <p:cNvPicPr>
            <a:picLocks noChangeAspect="1" noChangeArrowheads="1"/>
          </p:cNvPicPr>
          <p:nvPr/>
        </p:nvPicPr>
        <p:blipFill>
          <a:blip r:embed="rId2" cstate="print">
            <a:grayscl/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saturation sat="4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01119" y="2346960"/>
            <a:ext cx="492413" cy="548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9" name="Title 1"/>
          <p:cNvSpPr txBox="1">
            <a:spLocks/>
          </p:cNvSpPr>
          <p:nvPr/>
        </p:nvSpPr>
        <p:spPr>
          <a:xfrm>
            <a:off x="0" y="0"/>
            <a:ext cx="9144000" cy="82296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vert="horz" lIns="91440" tIns="45720" rIns="91440" bIns="45720" rtlCol="0" anchor="ctr">
            <a:noAutofit/>
          </a:bodyPr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r"/>
            <a:r>
              <a:rPr lang="en-US" sz="20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Executive Summary</a:t>
            </a:r>
          </a:p>
          <a:p>
            <a:pPr algn="r"/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Global &amp;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Indian </a:t>
            </a:r>
            <a:r>
              <a:rPr lang="en-US" sz="1600" dirty="0" err="1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Market  </a:t>
            </a:r>
            <a:r>
              <a:rPr lang="en-US" sz="1600" dirty="0" smtClean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2020-21 </a:t>
            </a:r>
            <a:r>
              <a:rPr lang="en-US" sz="1600" dirty="0">
                <a:solidFill>
                  <a:schemeClr val="bg1">
                    <a:lumMod val="50000"/>
                  </a:schemeClr>
                </a:solidFill>
                <a:latin typeface="Trebuchet MS" pitchFamily="34" charset="0"/>
              </a:rPr>
              <a:t>in a Nutshell</a:t>
            </a:r>
          </a:p>
        </p:txBody>
      </p:sp>
      <p:pic>
        <p:nvPicPr>
          <p:cNvPr id="1026" name="Picture 2" descr="C:\Users\user\AppData\Local\Microsoft\Windows\INetCache\IE\X5SN2UOM\16902-illustration-of-a-globe-pv[1].png"/>
          <p:cNvPicPr>
            <a:picLocks noChangeAspect="1" noChangeArrowheads="1"/>
          </p:cNvPicPr>
          <p:nvPr/>
        </p:nvPicPr>
        <p:blipFill>
          <a:blip r:embed="rId3" cstate="print">
            <a:duotone>
              <a:schemeClr val="bg2">
                <a:shade val="45000"/>
                <a:satMod val="135000"/>
              </a:schemeClr>
              <a:prstClr val="white"/>
            </a:duotone>
            <a:extLst>
              <a:ext uri="{BEBA8EAE-BF5A-486C-A8C5-ECC9F3942E4B}">
                <a14:imgProps xmlns:a14="http://schemas.microsoft.com/office/drawing/2010/main">
                  <a14:imgLayer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27285" y="1203960"/>
            <a:ext cx="640080" cy="64008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Rectangle 3"/>
          <p:cNvSpPr/>
          <p:nvPr/>
        </p:nvSpPr>
        <p:spPr>
          <a:xfrm>
            <a:off x="500034" y="1211033"/>
            <a:ext cx="2053896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 smtClean="0">
                <a:solidFill>
                  <a:srgbClr val="FD308B"/>
                </a:solidFill>
              </a:rPr>
              <a:t>Global  </a:t>
            </a:r>
            <a:r>
              <a:rPr lang="en-US" dirty="0" err="1" smtClean="0">
                <a:solidFill>
                  <a:srgbClr val="FD308B"/>
                </a:solidFill>
              </a:rPr>
              <a:t>Flurbiprofen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3" name="Rounded Rectangle 2"/>
          <p:cNvSpPr/>
          <p:nvPr/>
        </p:nvSpPr>
        <p:spPr>
          <a:xfrm>
            <a:off x="3475392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15" name="Rounded Rectangle 14"/>
          <p:cNvSpPr/>
          <p:nvPr/>
        </p:nvSpPr>
        <p:spPr>
          <a:xfrm>
            <a:off x="3566832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357MT</a:t>
            </a:r>
          </a:p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6" name="Rounded Rectangle 15"/>
          <p:cNvSpPr/>
          <p:nvPr/>
        </p:nvSpPr>
        <p:spPr>
          <a:xfrm>
            <a:off x="5298768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12" name="Rounded Rectangle 11"/>
          <p:cNvSpPr/>
          <p:nvPr/>
        </p:nvSpPr>
        <p:spPr>
          <a:xfrm>
            <a:off x="5382588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Value</a:t>
            </a:r>
            <a:endParaRPr lang="en-IN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$M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7" name="Rounded Rectangle 16"/>
          <p:cNvSpPr/>
          <p:nvPr/>
        </p:nvSpPr>
        <p:spPr>
          <a:xfrm>
            <a:off x="7114525" y="99060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13" name="Rounded Rectangle 12"/>
          <p:cNvSpPr/>
          <p:nvPr/>
        </p:nvSpPr>
        <p:spPr>
          <a:xfrm>
            <a:off x="7190725" y="110162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 </a:t>
            </a:r>
            <a:endParaRPr lang="en-US" sz="1200" dirty="0" smtClean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20%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71472" y="2357430"/>
            <a:ext cx="2034660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dirty="0">
                <a:solidFill>
                  <a:srgbClr val="FD308B"/>
                </a:solidFill>
              </a:rPr>
              <a:t>Indian </a:t>
            </a:r>
            <a:r>
              <a:rPr lang="en-US" dirty="0" smtClean="0">
                <a:solidFill>
                  <a:srgbClr val="FD308B"/>
                </a:solidFill>
              </a:rPr>
              <a:t> </a:t>
            </a:r>
            <a:r>
              <a:rPr lang="en-US" dirty="0" err="1" smtClean="0">
                <a:solidFill>
                  <a:srgbClr val="FD308B"/>
                </a:solidFill>
              </a:rPr>
              <a:t>Flurbiprofen</a:t>
            </a:r>
            <a:endParaRPr lang="en-US" dirty="0" smtClean="0">
              <a:solidFill>
                <a:srgbClr val="FD308B"/>
              </a:solidFill>
            </a:endParaRPr>
          </a:p>
          <a:p>
            <a:pPr algn="ctr"/>
            <a:r>
              <a:rPr lang="en-US" dirty="0" smtClean="0">
                <a:solidFill>
                  <a:srgbClr val="FD308B"/>
                </a:solidFill>
              </a:rPr>
              <a:t> Market </a:t>
            </a:r>
            <a:endParaRPr lang="en-US" dirty="0">
              <a:solidFill>
                <a:srgbClr val="FD308B"/>
              </a:solidFill>
            </a:endParaRPr>
          </a:p>
        </p:txBody>
      </p:sp>
      <p:sp>
        <p:nvSpPr>
          <p:cNvPr id="23" name="Rounded Rectangle 22"/>
          <p:cNvSpPr/>
          <p:nvPr/>
        </p:nvSpPr>
        <p:spPr>
          <a:xfrm>
            <a:off x="3523667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10,000t</a:t>
            </a:r>
          </a:p>
        </p:txBody>
      </p:sp>
      <p:sp>
        <p:nvSpPr>
          <p:cNvPr id="24" name="Rounded Rectangle 23"/>
          <p:cNvSpPr/>
          <p:nvPr/>
        </p:nvSpPr>
        <p:spPr>
          <a:xfrm>
            <a:off x="3615107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by Volume</a:t>
            </a: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204MT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5347043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400" dirty="0">
                <a:solidFill>
                  <a:schemeClr val="bg1">
                    <a:lumMod val="65000"/>
                  </a:schemeClr>
                </a:solidFill>
              </a:rPr>
              <a:t>by Value</a:t>
            </a:r>
          </a:p>
          <a:p>
            <a:pPr algn="ctr"/>
            <a:r>
              <a:rPr lang="en-US" sz="2400" b="1" dirty="0">
                <a:solidFill>
                  <a:schemeClr val="tx1">
                    <a:lumMod val="50000"/>
                    <a:lumOff val="50000"/>
                  </a:schemeClr>
                </a:solidFill>
              </a:rPr>
              <a:t>~ $62m </a:t>
            </a:r>
          </a:p>
        </p:txBody>
      </p:sp>
      <p:sp>
        <p:nvSpPr>
          <p:cNvPr id="27" name="Rounded Rectangle 26"/>
          <p:cNvSpPr/>
          <p:nvPr/>
        </p:nvSpPr>
        <p:spPr>
          <a:xfrm>
            <a:off x="5430863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by </a:t>
            </a:r>
            <a:r>
              <a:rPr lang="en-US" sz="1200" dirty="0" smtClean="0">
                <a:solidFill>
                  <a:schemeClr val="bg1">
                    <a:lumMod val="65000"/>
                  </a:schemeClr>
                </a:solidFill>
              </a:rPr>
              <a:t>Value</a:t>
            </a:r>
          </a:p>
          <a:p>
            <a:pPr lvl="0" algn="ctr"/>
            <a:r>
              <a:rPr lang="en-US" sz="2400" b="1" dirty="0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$</a:t>
            </a:r>
            <a:r>
              <a:rPr lang="en-US" sz="2400" b="1" dirty="0" err="1" smtClean="0">
                <a:solidFill>
                  <a:prstClr val="black">
                    <a:lumMod val="50000"/>
                    <a:lumOff val="50000"/>
                  </a:prstClr>
                </a:solidFill>
                <a:latin typeface="Arial Black" panose="020B0A04020102020204" pitchFamily="34" charset="0"/>
              </a:rPr>
              <a:t>xxM</a:t>
            </a:r>
            <a:endParaRPr lang="en-US" sz="2400" b="1" dirty="0" smtClean="0">
              <a:solidFill>
                <a:prstClr val="black">
                  <a:lumMod val="50000"/>
                  <a:lumOff val="50000"/>
                </a:prstClr>
              </a:solidFill>
              <a:latin typeface="Arial Black" panose="020B0A04020102020204" pitchFamily="34" charset="0"/>
            </a:endParaRPr>
          </a:p>
          <a:p>
            <a:pPr algn="ctr"/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29" name="Rounded Rectangle 28"/>
          <p:cNvSpPr/>
          <p:nvPr/>
        </p:nvSpPr>
        <p:spPr>
          <a:xfrm>
            <a:off x="7162800" y="2114020"/>
            <a:ext cx="1371600" cy="914400"/>
          </a:xfrm>
          <a:prstGeom prst="roundRect">
            <a:avLst/>
          </a:prstGeom>
          <a:solidFill>
            <a:schemeClr val="bg1">
              <a:lumMod val="50000"/>
            </a:schemeClr>
          </a:solidFill>
          <a:ln w="3175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</a:endParaRPr>
          </a:p>
        </p:txBody>
      </p:sp>
      <p:sp>
        <p:nvSpPr>
          <p:cNvPr id="30" name="Rounded Rectangle 29"/>
          <p:cNvSpPr/>
          <p:nvPr/>
        </p:nvSpPr>
        <p:spPr>
          <a:xfrm>
            <a:off x="7239000" y="2225040"/>
            <a:ext cx="1371600" cy="822960"/>
          </a:xfrm>
          <a:prstGeom prst="roundRect">
            <a:avLst/>
          </a:prstGeom>
          <a:solidFill>
            <a:schemeClr val="bg1">
              <a:lumMod val="95000"/>
            </a:schemeClr>
          </a:solidFill>
          <a:ln w="3175">
            <a:solidFill>
              <a:schemeClr val="bg1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r>
              <a:rPr lang="en-US" sz="1200" dirty="0">
                <a:solidFill>
                  <a:schemeClr val="bg1">
                    <a:lumMod val="65000"/>
                  </a:schemeClr>
                </a:solidFill>
              </a:rPr>
              <a:t>Growth rate</a:t>
            </a:r>
          </a:p>
          <a:p>
            <a:pPr algn="ctr"/>
            <a:r>
              <a:rPr lang="en-US" sz="1200" b="1" dirty="0" smtClean="0">
                <a:solidFill>
                  <a:schemeClr val="bg1">
                    <a:lumMod val="65000"/>
                  </a:schemeClr>
                </a:solidFill>
              </a:rPr>
              <a:t>2013-2016</a:t>
            </a:r>
            <a:endParaRPr lang="en-US" sz="1200" dirty="0">
              <a:solidFill>
                <a:schemeClr val="bg1">
                  <a:lumMod val="65000"/>
                </a:schemeClr>
              </a:solidFill>
            </a:endParaRPr>
          </a:p>
          <a:p>
            <a:pPr algn="ctr"/>
            <a:r>
              <a:rPr lang="en-US" sz="2400" b="1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Black" panose="020B0A04020102020204" pitchFamily="34" charset="0"/>
              </a:rPr>
              <a:t>xx%</a:t>
            </a:r>
            <a:endParaRPr lang="en-US" sz="2400" b="1" dirty="0">
              <a:solidFill>
                <a:schemeClr val="tx1">
                  <a:lumMod val="50000"/>
                  <a:lumOff val="50000"/>
                </a:schemeClr>
              </a:solidFill>
              <a:latin typeface="Arial Black" panose="020B0A04020102020204" pitchFamily="34" charset="0"/>
            </a:endParaRPr>
          </a:p>
        </p:txBody>
      </p:sp>
      <p:sp>
        <p:nvSpPr>
          <p:cNvPr id="19" name="Rectangle 18"/>
          <p:cNvSpPr/>
          <p:nvPr/>
        </p:nvSpPr>
        <p:spPr>
          <a:xfrm>
            <a:off x="1285852" y="3214686"/>
            <a:ext cx="2456581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Market share 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by Percentage</a:t>
            </a:r>
            <a:endParaRPr lang="en-US" sz="1200" dirty="0">
              <a:solidFill>
                <a:schemeClr val="tx1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5" name="Rectangle 34"/>
          <p:cNvSpPr/>
          <p:nvPr/>
        </p:nvSpPr>
        <p:spPr>
          <a:xfrm>
            <a:off x="5214942" y="3214686"/>
            <a:ext cx="2494295" cy="457200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lIns="91440" tIns="91440" rIns="91440" bIns="91440" anchor="ctr">
            <a:noAutofit/>
          </a:bodyPr>
          <a:lstStyle/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Global </a:t>
            </a:r>
            <a:r>
              <a:rPr lang="en-US" sz="1200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Flurbiprofen</a:t>
            </a:r>
            <a:r>
              <a:rPr lang="en-US" sz="1200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Manufacturers  </a:t>
            </a:r>
          </a:p>
          <a:p>
            <a:pPr algn="ctr"/>
            <a:r>
              <a:rPr lang="en-US" sz="1200" dirty="0">
                <a:solidFill>
                  <a:schemeClr val="tx1">
                    <a:lumMod val="75000"/>
                    <a:lumOff val="25000"/>
                  </a:schemeClr>
                </a:solidFill>
              </a:rPr>
              <a:t>by Geography </a:t>
            </a:r>
          </a:p>
        </p:txBody>
      </p:sp>
      <p:sp>
        <p:nvSpPr>
          <p:cNvPr id="32" name="Rectangle 31"/>
          <p:cNvSpPr/>
          <p:nvPr/>
        </p:nvSpPr>
        <p:spPr>
          <a:xfrm>
            <a:off x="0" y="5969913"/>
            <a:ext cx="9144000" cy="430887"/>
          </a:xfrm>
          <a:prstGeom prst="rect">
            <a:avLst/>
          </a:prstGeom>
          <a:solidFill>
            <a:schemeClr val="bg1">
              <a:lumMod val="85000"/>
            </a:schemeClr>
          </a:solidFill>
        </p:spPr>
        <p:txBody>
          <a:bodyPr wrap="square" anchor="ctr">
            <a:spAutoFit/>
          </a:bodyPr>
          <a:lstStyle/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Total No. of Buyers of global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(</a:t>
            </a:r>
            <a:r>
              <a:rPr lang="en-US" sz="1100" dirty="0" err="1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Flurbiprofen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) is with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buying quantity of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 125M</a:t>
            </a:r>
            <a:r>
              <a:rPr lang="en-US" sz="1100" b="1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</a:t>
            </a:r>
            <a:endParaRPr lang="en-US" sz="1100" b="1" dirty="0">
              <a:solidFill>
                <a:schemeClr val="tx1">
                  <a:lumMod val="75000"/>
                  <a:lumOff val="25000"/>
                </a:schemeClr>
              </a:solidFill>
              <a:latin typeface="Trebuchet MS" pitchFamily="34" charset="0"/>
            </a:endParaRPr>
          </a:p>
          <a:p>
            <a:pPr marL="171450" indent="-171450">
              <a:buFont typeface="Arial" pitchFamily="34" charset="0"/>
              <a:buChar char="•"/>
            </a:pP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The report also contains the profile </a:t>
            </a:r>
            <a:r>
              <a:rPr lang="en-US" sz="1100" dirty="0" smtClean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of  country </a:t>
            </a:r>
            <a:r>
              <a:rPr lang="en-US" sz="1100" dirty="0">
                <a:solidFill>
                  <a:schemeClr val="tx1">
                    <a:lumMod val="75000"/>
                    <a:lumOff val="25000"/>
                  </a:schemeClr>
                </a:solidFill>
                <a:latin typeface="Trebuchet MS" pitchFamily="34" charset="0"/>
              </a:rPr>
              <a:t>wise buyers with their buying quantities &amp; contact details</a:t>
            </a:r>
          </a:p>
        </p:txBody>
      </p:sp>
      <p:sp>
        <p:nvSpPr>
          <p:cNvPr id="39" name="Rectangle 38"/>
          <p:cNvSpPr/>
          <p:nvPr/>
        </p:nvSpPr>
        <p:spPr>
          <a:xfrm>
            <a:off x="928662" y="1916660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25" name="AutoShape 9" descr="Image result for Mitsui Chemicals logo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IN"/>
          </a:p>
        </p:txBody>
      </p:sp>
      <p:sp>
        <p:nvSpPr>
          <p:cNvPr id="36" name="Rectangle 35">
            <a:extLst>
              <a:ext uri="{FF2B5EF4-FFF2-40B4-BE49-F238E27FC236}">
                <a16:creationId xmlns="" xmlns:a16="http://schemas.microsoft.com/office/drawing/2014/main" id="{1CAC37E1-E800-4102-A8AC-321AB3F91A0C}"/>
              </a:ext>
            </a:extLst>
          </p:cNvPr>
          <p:cNvSpPr/>
          <p:nvPr/>
        </p:nvSpPr>
        <p:spPr>
          <a:xfrm>
            <a:off x="2143108" y="4786322"/>
            <a:ext cx="957313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sp>
        <p:nvSpPr>
          <p:cNvPr id="37" name="Rectangle 36">
            <a:extLst>
              <a:ext uri="{FF2B5EF4-FFF2-40B4-BE49-F238E27FC236}">
                <a16:creationId xmlns="" xmlns:a16="http://schemas.microsoft.com/office/drawing/2014/main" id="{8B2178A4-CFD3-402E-8017-1F68136961BC}"/>
              </a:ext>
            </a:extLst>
          </p:cNvPr>
          <p:cNvSpPr/>
          <p:nvPr/>
        </p:nvSpPr>
        <p:spPr>
          <a:xfrm>
            <a:off x="6858016" y="4000504"/>
            <a:ext cx="1000132" cy="369332"/>
          </a:xfrm>
          <a:prstGeom prst="rect">
            <a:avLst/>
          </a:prstGeom>
          <a:ln>
            <a:solidFill>
              <a:schemeClr val="bg1">
                <a:lumMod val="85000"/>
              </a:schemeClr>
            </a:solidFill>
          </a:ln>
        </p:spPr>
        <p:txBody>
          <a:bodyPr wrap="square">
            <a:spAutoFit/>
          </a:bodyPr>
          <a:lstStyle/>
          <a:p>
            <a:r>
              <a:rPr lang="en-US" b="1" dirty="0" smtClean="0">
                <a:solidFill>
                  <a:srgbClr val="00B0F0"/>
                </a:solidFill>
              </a:rPr>
              <a:t>2020-21</a:t>
            </a:r>
            <a:endParaRPr lang="en-US" b="1" dirty="0">
              <a:solidFill>
                <a:srgbClr val="00B0F0"/>
              </a:solidFill>
            </a:endParaRPr>
          </a:p>
        </p:txBody>
      </p:sp>
      <p:graphicFrame>
        <p:nvGraphicFramePr>
          <p:cNvPr id="45" name="Chart 44"/>
          <p:cNvGraphicFramePr/>
          <p:nvPr/>
        </p:nvGraphicFramePr>
        <p:xfrm>
          <a:off x="1357290" y="3786190"/>
          <a:ext cx="2286016" cy="20717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40" name="Chart 39"/>
          <p:cNvGraphicFramePr/>
          <p:nvPr/>
        </p:nvGraphicFramePr>
        <p:xfrm>
          <a:off x="4572000" y="3929066"/>
          <a:ext cx="3929090" cy="19605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39938" name="AutoShape 2" descr="Aurobindo Pharma share crashes 20% to hit 52-week low on USFDA ...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2" name="AutoShape 6" descr="Protech Biosystem Pvt Ltd - Home | Facebook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48" name="AutoShape 1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0" name="AutoShape 14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2" name="AutoShape 16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4" name="AutoShape 18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6" name="AutoShape 20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  <p:sp>
        <p:nvSpPr>
          <p:cNvPr id="39958" name="AutoShape 22" descr="Home | Aaltop Healthcare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43011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6681</TotalTime>
  <Words>399</Words>
  <Application>Microsoft Office PowerPoint</Application>
  <PresentationFormat>On-screen Show (4:3)</PresentationFormat>
  <Paragraphs>104</Paragraphs>
  <Slides>6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Arial Black</vt:lpstr>
      <vt:lpstr>Calibri</vt:lpstr>
      <vt:lpstr>Trebuchet MS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Shekhar</dc:creator>
  <cp:lastModifiedBy>Faizan Ahmad</cp:lastModifiedBy>
  <cp:revision>673</cp:revision>
  <dcterms:created xsi:type="dcterms:W3CDTF">2020-02-21T04:59:25Z</dcterms:created>
  <dcterms:modified xsi:type="dcterms:W3CDTF">2022-02-11T05:09:06Z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NXPowerLiteLastOptimized">
    <vt:lpwstr>15591032</vt:lpwstr>
  </property>
  <property fmtid="{D5CDD505-2E9C-101B-9397-08002B2CF9AE}" pid="3" name="NXPowerLiteSettings">
    <vt:lpwstr>C7000400038000</vt:lpwstr>
  </property>
  <property fmtid="{D5CDD505-2E9C-101B-9397-08002B2CF9AE}" pid="4" name="NXPowerLiteVersion">
    <vt:lpwstr>S9.0.0</vt:lpwstr>
  </property>
</Properties>
</file>